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32" r:id="rId2"/>
  </p:sldMasterIdLst>
  <p:sldIdLst>
    <p:sldId id="256" r:id="rId3"/>
    <p:sldId id="269" r:id="rId4"/>
    <p:sldId id="257" r:id="rId5"/>
    <p:sldId id="262" r:id="rId6"/>
    <p:sldId id="274" r:id="rId7"/>
    <p:sldId id="275" r:id="rId8"/>
    <p:sldId id="258" r:id="rId9"/>
    <p:sldId id="276" r:id="rId10"/>
    <p:sldId id="27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8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2EC7-C133-47FB-8D71-21165A97B6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5020-3026-404C-AB69-E94E7E3606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5315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2EC7-C133-47FB-8D71-21165A97B6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5020-3026-404C-AB69-E94E7E3606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5840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2EC7-C133-47FB-8D71-21165A97B6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5020-3026-404C-AB69-E94E7E3606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4352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2EC7-C133-47FB-8D71-21165A97B6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5020-3026-404C-AB69-E94E7E3606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5343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2EC7-C133-47FB-8D71-21165A97B6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5020-3026-404C-AB69-E94E7E3606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159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2EC7-C133-47FB-8D71-21165A97B6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5020-3026-404C-AB69-E94E7E3606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707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2EC7-C133-47FB-8D71-21165A97B6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5020-3026-404C-AB69-E94E7E3606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9057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2EC7-C133-47FB-8D71-21165A97B6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5020-3026-404C-AB69-E94E7E3606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665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2EC7-C133-47FB-8D71-21165A97B6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5020-3026-404C-AB69-E94E7E3606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933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2EC7-C133-47FB-8D71-21165A97B6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5020-3026-404C-AB69-E94E7E3606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6312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2EC7-C133-47FB-8D71-21165A97B6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5020-3026-404C-AB69-E94E7E3606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6648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42EC7-C133-47FB-8D71-21165A97B6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A5020-3026-404C-AB69-E94E7E3606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768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2248347"/>
            <a:ext cx="3800745" cy="387781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ru-RU" dirty="0"/>
              <a:t>Представляет участника в муниципальном этапе  краевого конкурса по пропаганде  </a:t>
            </a:r>
            <a:r>
              <a:rPr lang="ru-RU" dirty="0" smtClean="0"/>
              <a:t>чтения </a:t>
            </a:r>
            <a:r>
              <a:rPr lang="ru-RU" dirty="0"/>
              <a:t>– восприятия детской литературы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dirty="0"/>
              <a:t> </a:t>
            </a:r>
            <a:r>
              <a:rPr lang="ru-RU" b="1" dirty="0"/>
              <a:t>« Читающая мама – читающая страна»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b="1" dirty="0" smtClean="0"/>
              <a:t>в номинации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b="1" dirty="0" smtClean="0"/>
              <a:t> «Увлекательное </a:t>
            </a:r>
            <a:r>
              <a:rPr lang="ru-RU" b="1" dirty="0"/>
              <a:t>чтение дома»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dirty="0" err="1" smtClean="0"/>
              <a:t>Валуева</a:t>
            </a:r>
            <a:r>
              <a:rPr lang="ru-RU" dirty="0" smtClean="0"/>
              <a:t> Полина– 6 лет</a:t>
            </a:r>
            <a:endParaRPr lang="ru-RU" dirty="0" smtClean="0"/>
          </a:p>
          <a:p>
            <a:pPr marL="0" indent="0" algn="ctr">
              <a:lnSpc>
                <a:spcPct val="110000"/>
              </a:lnSpc>
              <a:buNone/>
            </a:pPr>
            <a:r>
              <a:rPr lang="ru-RU" dirty="0" err="1" smtClean="0"/>
              <a:t>Моторина</a:t>
            </a:r>
            <a:r>
              <a:rPr lang="ru-RU" dirty="0" smtClean="0"/>
              <a:t> Юлия Павловна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Муниципальное бюджетное дошкольное образовательное учреждение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детский сад №25 «Золотая рыбка»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D:\Рабочий стол\конкурс\IMG_5541-21-01-19-02-17-768x57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7538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Рисунок 34" descr="Картинка 21 из 196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19402812">
            <a:off x="-645658" y="1039181"/>
            <a:ext cx="7440448" cy="2328295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625016"/>
              </a:avLst>
            </a:prstTxWarp>
            <a:spAutoFit/>
          </a:bodyPr>
          <a:lstStyle/>
          <a:p>
            <a:r>
              <a:rPr lang="ru-RU" sz="5400" dirty="0" smtClean="0">
                <a:solidFill>
                  <a:prstClr val="black"/>
                </a:solidFill>
              </a:rPr>
              <a:t>Спасибо за внимание</a:t>
            </a:r>
            <a:endParaRPr lang="ru-RU" sz="5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85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2132856"/>
            <a:ext cx="7745505" cy="387781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     Повышение статуса чтеца - и ребёнка, стимулирование читательской активности и улучшения качества процесса чтения, развитие культурной и читательской компетентности родителей, а также с целью формирования у подрастающего поколения высоких гражданских, духовно-нравственных и нравственно – патриотических ориентиров.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Цель конкурса: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5069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62" y="1571612"/>
            <a:ext cx="7745505" cy="38778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- формирование положительного имиджа читающей семьи, повышение родительской компетенции в области детского чтения;</a:t>
            </a:r>
            <a:br>
              <a:rPr lang="ru-RU" sz="1800" dirty="0"/>
            </a:br>
            <a:r>
              <a:rPr lang="ru-RU" sz="1800" dirty="0"/>
              <a:t>- выявление и поощрение образовательных учреждений, активно популяризирующих книгу и чтение среди воспитанников и их семей;</a:t>
            </a:r>
            <a:br>
              <a:rPr lang="ru-RU" sz="1800" dirty="0"/>
            </a:br>
            <a:r>
              <a:rPr lang="ru-RU" sz="1800" dirty="0"/>
              <a:t>- стимулирование педагогов образовательных учреждений использованию инновационных форм и методов привлечения детей и их родителей к чтению-восприятию художественной литературы и фольклора для формирования в ребенке предпосылок функционального грамотного читателя в будущем;</a:t>
            </a:r>
            <a:br>
              <a:rPr lang="ru-RU" sz="1800" dirty="0"/>
            </a:br>
            <a:r>
              <a:rPr lang="ru-RU" sz="1800" dirty="0"/>
              <a:t>- выявление инновационного опыта работы педагогов образовательных учреждений по применению технологий активного слушания и приобщения семьи к чтению;</a:t>
            </a:r>
            <a:br>
              <a:rPr lang="ru-RU" sz="1800" dirty="0"/>
            </a:br>
            <a:r>
              <a:rPr lang="ru-RU" sz="1800" dirty="0"/>
              <a:t>-формирование базы лучшего инновационного опыта работы в сфере детского и семейного чтения;</a:t>
            </a:r>
            <a:br>
              <a:rPr lang="ru-RU" sz="1800" dirty="0"/>
            </a:br>
            <a:r>
              <a:rPr lang="ru-RU" sz="1800" dirty="0"/>
              <a:t>- развитие новых форм сотрудничества образовательных учреждений с родительской общественностью.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002060"/>
                </a:solidFill>
              </a:rPr>
              <a:t>Задачами Конкурса являются:</a:t>
            </a:r>
          </a:p>
        </p:txBody>
      </p:sp>
    </p:spTree>
    <p:extLst>
      <p:ext uri="{BB962C8B-B14F-4D97-AF65-F5344CB8AC3E}">
        <p14:creationId xmlns:p14="http://schemas.microsoft.com/office/powerpoint/2010/main" xmlns="" val="4094419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7745505" cy="3877815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«Книги </a:t>
            </a:r>
            <a:r>
              <a:rPr lang="ru-RU" dirty="0" smtClean="0">
                <a:solidFill>
                  <a:schemeClr val="tx1"/>
                </a:solidFill>
              </a:rPr>
              <a:t>могут рассказать вам замечательную сказку, от которой у вас сердце забьется сильнее, с их </a:t>
            </a:r>
            <a:r>
              <a:rPr lang="ru-RU" b="1" dirty="0" smtClean="0">
                <a:solidFill>
                  <a:schemeClr val="tx1"/>
                </a:solidFill>
              </a:rPr>
              <a:t>страниц</a:t>
            </a:r>
            <a:r>
              <a:rPr lang="ru-RU" dirty="0" smtClean="0">
                <a:solidFill>
                  <a:schemeClr val="tx1"/>
                </a:solidFill>
              </a:rPr>
              <a:t> прозвучат интересные стихи, которые вы запомните надолго, а может быть и на всю жизнь. Из книг вы узнаете, как живут народы разных </a:t>
            </a:r>
            <a:r>
              <a:rPr lang="ru-RU" b="1" dirty="0" smtClean="0">
                <a:solidFill>
                  <a:schemeClr val="tx1"/>
                </a:solidFill>
              </a:rPr>
              <a:t>стран</a:t>
            </a:r>
            <a:r>
              <a:rPr lang="ru-RU" dirty="0" smtClean="0">
                <a:solidFill>
                  <a:schemeClr val="tx1"/>
                </a:solidFill>
              </a:rPr>
              <a:t>, узнаете о великих открытиях науки и техники, о звёздах и планетах, о растениях и животных. Что бы вы ни делали, чем бы вы ни занимались, вам всегда понадобится умный и верный помощник – </a:t>
            </a:r>
            <a:r>
              <a:rPr lang="ru-RU" dirty="0" smtClean="0">
                <a:solidFill>
                  <a:schemeClr val="tx1"/>
                </a:solidFill>
              </a:rPr>
              <a:t>книга».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С. Я. </a:t>
            </a:r>
            <a:r>
              <a:rPr lang="ru-RU" dirty="0" smtClean="0">
                <a:solidFill>
                  <a:srgbClr val="002060"/>
                </a:solidFill>
              </a:rPr>
              <a:t>Маршак.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980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99247" y="2071679"/>
            <a:ext cx="7745505" cy="40544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 – </a:t>
            </a:r>
            <a:r>
              <a:rPr lang="ru-RU" dirty="0" smtClean="0"/>
              <a:t>это лучший вид коллективного общения. Возродить забытую традицию – значит вернуть в дом культуру, взаимопонимание, тепло духовного общения.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smtClean="0"/>
              <a:t>    Семья</a:t>
            </a:r>
            <a:r>
              <a:rPr lang="ru-RU" dirty="0" smtClean="0"/>
              <a:t>, культурные отношения внутри нее во многом определяет путь ребенка, как читателя</a:t>
            </a:r>
            <a:r>
              <a:rPr lang="ru-RU" dirty="0" smtClean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Семейное чтение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42852"/>
            <a:ext cx="7745505" cy="3877815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Семейное чтение изначально вводит ребенка в мир книжной культуры, является наиболее древним, проверенным способом воспитания человека, в том числе и как читателя, который начинает формироваться задолго до того, как выучит алфавит. </a:t>
            </a:r>
            <a:r>
              <a:rPr lang="ru-RU" sz="2000" dirty="0" smtClean="0"/>
              <a:t> </a:t>
            </a:r>
            <a:r>
              <a:rPr lang="ru-RU" sz="2000" dirty="0" smtClean="0"/>
              <a:t>Читательская деятельность и читательская культура формируются на основе слушания и говорения.</a:t>
            </a:r>
            <a:endParaRPr lang="ru-RU" sz="2000" dirty="0"/>
          </a:p>
        </p:txBody>
      </p:sp>
      <p:pic>
        <p:nvPicPr>
          <p:cNvPr id="1026" name="Picture 2" descr="C:\Users\Лена\Desktop\читающая мама - читающая страна\image-31-03-21-10-02.jpeg"/>
          <p:cNvPicPr>
            <a:picLocks noChangeAspect="1" noChangeArrowheads="1"/>
          </p:cNvPicPr>
          <p:nvPr/>
        </p:nvPicPr>
        <p:blipFill>
          <a:blip r:embed="rId2"/>
          <a:srcRect t="10156" b="17462"/>
          <a:stretch>
            <a:fillRect/>
          </a:stretch>
        </p:blipFill>
        <p:spPr bwMode="auto">
          <a:xfrm>
            <a:off x="3071802" y="1993670"/>
            <a:ext cx="3143272" cy="4682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568952" cy="60486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В семье </a:t>
            </a:r>
            <a:r>
              <a:rPr lang="ru-RU" sz="2000" dirty="0" err="1" smtClean="0"/>
              <a:t>Валуевой</a:t>
            </a:r>
            <a:r>
              <a:rPr lang="ru-RU" sz="2000" dirty="0" smtClean="0"/>
              <a:t> Полины, считают что </a:t>
            </a:r>
            <a:r>
              <a:rPr lang="ru-RU" sz="2000" dirty="0" smtClean="0"/>
              <a:t>открывая </a:t>
            </a:r>
            <a:r>
              <a:rPr lang="ru-RU" sz="2000" dirty="0" smtClean="0"/>
              <a:t>ребенку книгу:</a:t>
            </a:r>
          </a:p>
          <a:p>
            <a:pPr algn="ctr">
              <a:buFont typeface="Wingdings" pitchFamily="2" charset="2"/>
              <a:buChar char="Ø"/>
            </a:pPr>
            <a:r>
              <a:rPr lang="ru-RU" sz="2000" dirty="0" smtClean="0"/>
              <a:t>Вы открываете ему мир </a:t>
            </a:r>
          </a:p>
          <a:p>
            <a:pPr algn="ctr">
              <a:buFont typeface="Wingdings" pitchFamily="2" charset="2"/>
              <a:buChar char="Ø"/>
            </a:pPr>
            <a:r>
              <a:rPr lang="ru-RU" sz="2000" dirty="0" smtClean="0"/>
              <a:t> Заставляете его размышлять </a:t>
            </a:r>
          </a:p>
          <a:p>
            <a:pPr algn="ctr">
              <a:buFont typeface="Wingdings" pitchFamily="2" charset="2"/>
              <a:buChar char="Ø"/>
            </a:pPr>
            <a:r>
              <a:rPr lang="ru-RU" sz="2000" dirty="0" smtClean="0"/>
              <a:t>Наслаждаться чтением </a:t>
            </a:r>
          </a:p>
          <a:p>
            <a:pPr algn="ctr">
              <a:buFont typeface="Wingdings" pitchFamily="2" charset="2"/>
              <a:buChar char="Ø"/>
            </a:pPr>
            <a:r>
              <a:rPr lang="ru-RU" sz="2000" dirty="0" smtClean="0"/>
              <a:t>Узнавать как можно </a:t>
            </a:r>
            <a:r>
              <a:rPr lang="ru-RU" sz="2000" dirty="0" smtClean="0"/>
              <a:t>больше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          В </a:t>
            </a:r>
            <a:r>
              <a:rPr lang="ru-RU" sz="2000" dirty="0" smtClean="0"/>
              <a:t>семье богатая </a:t>
            </a:r>
            <a:r>
              <a:rPr lang="ru-RU" sz="2000" dirty="0" smtClean="0"/>
              <a:t>библиотека. А у Полины создан свой книжный центр, который постоянно пополняется детской художественной литературой. </a:t>
            </a:r>
          </a:p>
          <a:p>
            <a:pPr marL="0" indent="0" algn="just">
              <a:buNone/>
            </a:pPr>
            <a:r>
              <a:rPr lang="ru-RU" sz="2000" smtClean="0"/>
              <a:t>           Полина </a:t>
            </a:r>
            <a:r>
              <a:rPr lang="ru-RU" sz="2000" dirty="0" smtClean="0"/>
              <a:t>очень </a:t>
            </a:r>
            <a:r>
              <a:rPr lang="ru-RU" sz="2000" dirty="0" smtClean="0"/>
              <a:t>творческая, разносторонняя девочка, любит познавать новое в окружающем ее мире, «</a:t>
            </a:r>
            <a:r>
              <a:rPr lang="ru-RU" sz="2000" smtClean="0"/>
              <a:t>маленькая почемучка». </a:t>
            </a:r>
            <a:r>
              <a:rPr lang="ru-RU" sz="2000" dirty="0" smtClean="0"/>
              <a:t>Больше всего Полина любит театрализованную деятельность, разыгрывает </a:t>
            </a:r>
            <a:r>
              <a:rPr lang="ru-RU" sz="2000" dirty="0" smtClean="0"/>
              <a:t>стихи, сказки, рассказы, мини-сценки по </a:t>
            </a:r>
            <a:r>
              <a:rPr lang="ru-RU" sz="2000" dirty="0" smtClean="0"/>
              <a:t>ролям, а Юлия Павловна поддерживает это желание и помогает своей  внучке. </a:t>
            </a:r>
          </a:p>
          <a:p>
            <a:pPr marL="0" indent="0" algn="just">
              <a:buNone/>
            </a:pPr>
            <a:r>
              <a:rPr lang="ru-RU" sz="2000" dirty="0" smtClean="0"/>
              <a:t>          Она считает , что </a:t>
            </a:r>
            <a:r>
              <a:rPr lang="ru-RU" sz="2000" dirty="0" smtClean="0"/>
              <a:t> </a:t>
            </a:r>
            <a:r>
              <a:rPr lang="ru-RU" sz="2000" dirty="0" smtClean="0"/>
              <a:t>театр</a:t>
            </a:r>
            <a:r>
              <a:rPr lang="ru-RU" sz="2000" dirty="0" smtClean="0"/>
              <a:t> - это источник новых знаний, эмоциональных переживаний, </a:t>
            </a:r>
            <a:r>
              <a:rPr lang="ru-RU" sz="2000" dirty="0" smtClean="0"/>
              <a:t>ощущений. Исполняя </a:t>
            </a:r>
            <a:r>
              <a:rPr lang="ru-RU" sz="2000" dirty="0" smtClean="0"/>
              <a:t>роли персонажей с разными характерами, </a:t>
            </a:r>
            <a:r>
              <a:rPr lang="ru-RU" sz="2000" dirty="0" smtClean="0"/>
              <a:t>Полина</a:t>
            </a:r>
            <a:r>
              <a:rPr lang="ru-RU" sz="2000" dirty="0" smtClean="0"/>
              <a:t> </a:t>
            </a:r>
            <a:r>
              <a:rPr lang="ru-RU" sz="2000" i="1" dirty="0" smtClean="0"/>
              <a:t>«</a:t>
            </a:r>
            <a:r>
              <a:rPr lang="ru-RU" sz="2000" i="1" dirty="0" smtClean="0"/>
              <a:t>примеряет</a:t>
            </a:r>
            <a:r>
              <a:rPr lang="ru-RU" sz="2000" i="1" dirty="0" smtClean="0"/>
              <a:t>»</a:t>
            </a:r>
            <a:r>
              <a:rPr lang="ru-RU" sz="2000" dirty="0" smtClean="0"/>
              <a:t> на себя различные модели поведения в обществе.</a:t>
            </a:r>
          </a:p>
          <a:p>
            <a:pPr marL="0" indent="0" algn="just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966310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ена\Desktop\читающая мама - читающая страна\image-31-03-21-10-02-4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58" y="714356"/>
            <a:ext cx="4071966" cy="5429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Лена\Desktop\читающая мама - читающая страна\image-31-03-21-10-02-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14356"/>
            <a:ext cx="4107686" cy="5476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ена\Desktop\читающая мама - читающая страна\image-31-03-21-10-02-2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4125544" cy="5500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Лена\Desktop\читающая мама - читающая страна\image-31-03-21-10-02-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785794"/>
            <a:ext cx="4125546" cy="5500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103576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Другая 4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030A0"/>
      </a:accent6>
      <a:hlink>
        <a:srgbClr val="FF8119"/>
      </a:hlink>
      <a:folHlink>
        <a:srgbClr val="44B9E8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1292</TotalTime>
  <Words>312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Твердый переплет</vt:lpstr>
      <vt:lpstr>4_Тема Office</vt:lpstr>
      <vt:lpstr>Муниципальное бюджетное дошкольное образовательное учреждение  детский сад №25 «Золотая рыбка»</vt:lpstr>
      <vt:lpstr>Цель конкурса:</vt:lpstr>
      <vt:lpstr>Задачами Конкурса являются:</vt:lpstr>
      <vt:lpstr>С. Я. Маршак.</vt:lpstr>
      <vt:lpstr>Семейное чтение 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детский сад №25 «Золотая рыбка»</dc:title>
  <dc:creator>Музыка</dc:creator>
  <cp:lastModifiedBy>Лена</cp:lastModifiedBy>
  <cp:revision>32</cp:revision>
  <dcterms:created xsi:type="dcterms:W3CDTF">2020-04-08T11:58:04Z</dcterms:created>
  <dcterms:modified xsi:type="dcterms:W3CDTF">2021-03-31T08:25:37Z</dcterms:modified>
</cp:coreProperties>
</file>