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E6AA51-E193-416E-966B-A5ADAD8E49FE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319804-81AA-4B90-85A3-9CC49DA7C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tube.ru/video/c995dc2da6ec1990b8a47118b2689284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tube.ru/video/b2791cea7659958429c54352bc656a77/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cloud.mail.ru/public/jHYq/ajUJm4u9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786454"/>
            <a:ext cx="7772400" cy="8572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Воспитатель: 1 категории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Аюпова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Ирина Георгиевна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9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УЧРЕЖДЕНИЕ ДЕТСКИЙ САД № 25 « ЗОЛОТАЯ РЫБКА»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МУНИЦИПАЛЬНОГО ОБРАЗОВАНИЯ ГОРОД-КУРОРТ ГЕЛЕНДЖИК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00439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опыта работы по проекту: «Социальное партнерство семьи и дошкольного образовательного учреждения по формированию основ здорового образа жизни у детей»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357298"/>
            <a:ext cx="821537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 Black" pitchFamily="34" charset="0"/>
              </a:rPr>
              <a:t>Тема: «Интерактивные формы работы с родителями по формированию основ здорового образа жизни у 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детей старшего дошкольного возраста»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xmlns="" id="{5DA59F0F-3CAC-48C7-A315-ED0794C483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536017" cy="512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248">
                  <a:extLst>
                    <a:ext uri="{9D8B030D-6E8A-4147-A177-3AD203B41FA5}">
                      <a16:colId xmlns:a16="http://schemas.microsoft.com/office/drawing/2014/main" xmlns="" val="952445620"/>
                    </a:ext>
                  </a:extLst>
                </a:gridCol>
                <a:gridCol w="2950761">
                  <a:extLst>
                    <a:ext uri="{9D8B030D-6E8A-4147-A177-3AD203B41FA5}">
                      <a16:colId xmlns:a16="http://schemas.microsoft.com/office/drawing/2014/main" xmlns="" val="1710811827"/>
                    </a:ext>
                  </a:extLst>
                </a:gridCol>
                <a:gridCol w="2134004">
                  <a:extLst>
                    <a:ext uri="{9D8B030D-6E8A-4147-A177-3AD203B41FA5}">
                      <a16:colId xmlns:a16="http://schemas.microsoft.com/office/drawing/2014/main" xmlns="" val="106003134"/>
                    </a:ext>
                  </a:extLst>
                </a:gridCol>
                <a:gridCol w="2134004">
                  <a:extLst>
                    <a:ext uri="{9D8B030D-6E8A-4147-A177-3AD203B41FA5}">
                      <a16:colId xmlns:a16="http://schemas.microsoft.com/office/drawing/2014/main" xmlns="" val="123907956"/>
                    </a:ext>
                  </a:extLst>
                </a:gridCol>
              </a:tblGrid>
              <a:tr h="51244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9" marR="549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не четкие представления о состоянии своего организма (активный - пассивный, жизнерадостный – удрученный), о признаках неблагополучного состояния здоровья человека (усталость, недомогание) и способах оказания помощи в ситуации неблагополучного состояния здоровья; знает некоторые правила сохраняющие свое здоровье.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9" marR="549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проявляет интерес к своему состоянию и состоянию здоровья близких ему людей; выражает отрицательные эмоции по поводу своего оздоровления; не заботиться о своем здоровье и здоровье близких ему людей.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9" marR="54949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опыта сохранения своего здоровья: не оказывает посильную помощь себе и близким людям в ситуации неблагополучного состояния здоровья; использует элементарные способы ухода за собой.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9" marR="54949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6209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93978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КОЛИЧЕСТВЕННЫЕ РЕЗУЛЬТАТЫ  УРОВНЯ СФОРМИРОВАННОСТИ ЗДОРОВОГО ОБРАЗА ЖИЗНИ У ДЕТЕЙ</a:t>
            </a:r>
            <a:endParaRPr lang="ru-RU" sz="20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2" name="Объект 3"/>
          <p:cNvGraphicFramePr>
            <a:graphicFrameLocks noGrp="1"/>
          </p:cNvGraphicFramePr>
          <p:nvPr>
            <p:ph idx="1"/>
          </p:nvPr>
        </p:nvGraphicFramePr>
        <p:xfrm>
          <a:off x="1129211" y="1481138"/>
          <a:ext cx="6885578" cy="4525962"/>
        </p:xfrm>
        <a:graphic>
          <a:graphicData uri="http://schemas.openxmlformats.org/presentationml/2006/ole">
            <p:oleObj spid="_x0000_s20482" name="Chart" r:id="rId3" imgW="7577985" imgH="498086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СРАВНИТЕЛЬНЫЕ КОЛИЧЕСТВЕННЫЕ РЕЗУЛЬТАТЫ  УРОВНЯ СФОРМИРОВАННОСТИ ЗДОРОВОГО ОБРАЗА ЖИЗНИ У ДЕТЕЙ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Объект 5"/>
          <p:cNvGraphicFramePr>
            <a:graphicFrameLocks noGrp="1"/>
          </p:cNvGraphicFramePr>
          <p:nvPr/>
        </p:nvGraphicFramePr>
        <p:xfrm>
          <a:off x="642910" y="1500174"/>
          <a:ext cx="7715304" cy="4973638"/>
        </p:xfrm>
        <a:graphic>
          <a:graphicData uri="http://schemas.openxmlformats.org/presentationml/2006/ole">
            <p:oleObj spid="_x0000_s21506" name="Chart" r:id="rId3" imgW="7577985" imgH="498086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nfer.zoo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3071810"/>
            <a:ext cx="4243436" cy="2383352"/>
          </a:xfr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8501090" cy="17002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5786454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https://rutube.ru/video/c995dc2da6ec1990b8a47118b2689284/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a-zozh-plakat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428736"/>
            <a:ext cx="5134080" cy="52280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4714908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ta25058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00175"/>
            <a:ext cx="1318355" cy="20717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Триединый союз</a:t>
            </a:r>
            <a:endParaRPr lang="ru-RU" sz="4000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571876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педагоги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500174"/>
            <a:ext cx="2143140" cy="19562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57884" y="3500438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родители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1614582363_3-p-detskii-sad-na-belom-fone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786190"/>
            <a:ext cx="3571900" cy="2214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9058" y="592933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дети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643306" y="2428868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969521">
            <a:off x="6153783" y="4018959"/>
            <a:ext cx="694088" cy="13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52950" flipV="1">
            <a:off x="2337516" y="4065110"/>
            <a:ext cx="696293" cy="212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ена\Desktop\АНЖЕЛА\планы Цро ГМО 2022-23\Ирина Георгиевна Материал ЗОТ\Рецепты\мероприятие.jpg"/>
          <p:cNvPicPr>
            <a:picLocks noChangeAspect="1" noChangeArrowheads="1"/>
          </p:cNvPicPr>
          <p:nvPr/>
        </p:nvPicPr>
        <p:blipFill>
          <a:blip r:embed="rId2"/>
          <a:srcRect t="39286"/>
          <a:stretch>
            <a:fillRect/>
          </a:stretch>
        </p:blipFill>
        <p:spPr bwMode="auto">
          <a:xfrm>
            <a:off x="2500298" y="2143116"/>
            <a:ext cx="3500462" cy="2833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6fe349ff-4827-4d73-80d7-8eaabe87cce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42852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96f13a2-0b76-4f27-8ad2-0ece094a67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42852"/>
            <a:ext cx="271464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hatsApp Image 2022-07-28 at 17.48.23.jpeg"/>
          <p:cNvPicPr>
            <a:picLocks noChangeAspect="1"/>
          </p:cNvPicPr>
          <p:nvPr/>
        </p:nvPicPr>
        <p:blipFill>
          <a:blip r:embed="rId5"/>
          <a:srcRect t="26041" r="11111"/>
          <a:stretch>
            <a:fillRect/>
          </a:stretch>
        </p:blipFill>
        <p:spPr>
          <a:xfrm>
            <a:off x="71406" y="3429000"/>
            <a:ext cx="2833353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hatsApp Image 2022-07-28 at 17.48.27 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000504"/>
            <a:ext cx="342902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WhatsApp Image 2022-07-28 at 17.48.32 (1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42852"/>
            <a:ext cx="246461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a546355-8218-41e3-a63a-7068bfd415c3.jpg"/>
          <p:cNvPicPr>
            <a:picLocks noGrp="1" noChangeAspect="1"/>
          </p:cNvPicPr>
          <p:nvPr>
            <p:ph idx="1"/>
          </p:nvPr>
        </p:nvPicPr>
        <p:blipFill>
          <a:blip r:embed="rId2"/>
          <a:srcRect t="49123" r="5263"/>
          <a:stretch>
            <a:fillRect/>
          </a:stretch>
        </p:blipFill>
        <p:spPr>
          <a:xfrm>
            <a:off x="214282" y="142852"/>
            <a:ext cx="3857652" cy="1553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fea4629-cc8d-458f-af95-19a4f19ae460.jpg"/>
          <p:cNvPicPr>
            <a:picLocks noChangeAspect="1"/>
          </p:cNvPicPr>
          <p:nvPr/>
        </p:nvPicPr>
        <p:blipFill>
          <a:blip r:embed="rId3"/>
          <a:srcRect t="32749" b="4094"/>
          <a:stretch>
            <a:fillRect/>
          </a:stretch>
        </p:blipFill>
        <p:spPr>
          <a:xfrm>
            <a:off x="214282" y="1785926"/>
            <a:ext cx="3857652" cy="1827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221116_124148.jpg"/>
          <p:cNvPicPr>
            <a:picLocks noChangeAspect="1"/>
          </p:cNvPicPr>
          <p:nvPr/>
        </p:nvPicPr>
        <p:blipFill>
          <a:blip r:embed="rId4" cstate="print"/>
          <a:srcRect l="9375" t="29166" r="45312" b="6945"/>
          <a:stretch>
            <a:fillRect/>
          </a:stretch>
        </p:blipFill>
        <p:spPr>
          <a:xfrm rot="5400000">
            <a:off x="3482582" y="732204"/>
            <a:ext cx="3536158" cy="2357454"/>
          </a:xfrm>
          <a:prstGeom prst="rect">
            <a:avLst/>
          </a:prstGeom>
        </p:spPr>
      </p:pic>
      <p:pic>
        <p:nvPicPr>
          <p:cNvPr id="10" name="Рисунок 9" descr="20221116_124210.jpg"/>
          <p:cNvPicPr>
            <a:picLocks noChangeAspect="1"/>
          </p:cNvPicPr>
          <p:nvPr/>
        </p:nvPicPr>
        <p:blipFill>
          <a:blip r:embed="rId5" cstate="print"/>
          <a:srcRect l="3000" t="2777" r="45000" b="14281"/>
          <a:stretch>
            <a:fillRect/>
          </a:stretch>
        </p:blipFill>
        <p:spPr>
          <a:xfrm rot="5400000">
            <a:off x="5879865" y="692375"/>
            <a:ext cx="3571900" cy="2472854"/>
          </a:xfrm>
          <a:prstGeom prst="rect">
            <a:avLst/>
          </a:prstGeom>
        </p:spPr>
      </p:pic>
      <p:pic>
        <p:nvPicPr>
          <p:cNvPr id="11" name="Рисунок 10" descr="20221116_130312.jpg"/>
          <p:cNvPicPr>
            <a:picLocks noChangeAspect="1"/>
          </p:cNvPicPr>
          <p:nvPr/>
        </p:nvPicPr>
        <p:blipFill>
          <a:blip r:embed="rId6" cstate="print"/>
          <a:srcRect l="11718" t="13889" r="22656" b="-1"/>
          <a:stretch>
            <a:fillRect/>
          </a:stretch>
        </p:blipFill>
        <p:spPr>
          <a:xfrm>
            <a:off x="285720" y="3786190"/>
            <a:ext cx="3500462" cy="2583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221116_130327.jpg"/>
          <p:cNvPicPr>
            <a:picLocks noChangeAspect="1"/>
          </p:cNvPicPr>
          <p:nvPr/>
        </p:nvPicPr>
        <p:blipFill>
          <a:blip r:embed="rId7" cstate="print"/>
          <a:srcRect l="14062" t="6944" r="14062" b="5555"/>
          <a:stretch>
            <a:fillRect/>
          </a:stretch>
        </p:blipFill>
        <p:spPr>
          <a:xfrm>
            <a:off x="3714744" y="3214686"/>
            <a:ext cx="3500462" cy="2397056"/>
          </a:xfrm>
          <a:prstGeom prst="rect">
            <a:avLst/>
          </a:prstGeom>
        </p:spPr>
      </p:pic>
      <p:pic>
        <p:nvPicPr>
          <p:cNvPr id="13" name="Рисунок 12" descr="20221116_130338.jpg"/>
          <p:cNvPicPr>
            <a:picLocks noChangeAspect="1"/>
          </p:cNvPicPr>
          <p:nvPr/>
        </p:nvPicPr>
        <p:blipFill>
          <a:blip r:embed="rId8" cstate="print"/>
          <a:srcRect l="13281" t="8333" r="15625" b="2777"/>
          <a:stretch>
            <a:fillRect/>
          </a:stretch>
        </p:blipFill>
        <p:spPr>
          <a:xfrm>
            <a:off x="6000760" y="4572008"/>
            <a:ext cx="3000428" cy="21101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cbe67c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285860"/>
            <a:ext cx="4953036" cy="1857388"/>
          </a:xfrm>
        </p:spPr>
      </p:pic>
      <p:pic>
        <p:nvPicPr>
          <p:cNvPr id="5" name="Рисунок 4" descr="konfer.z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571876"/>
            <a:ext cx="5214974" cy="2929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Arial Black" pitchFamily="34" charset="0"/>
              </a:rPr>
              <a:t>Интерактивные формы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221115_095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0"/>
            <a:ext cx="3929090" cy="5710719"/>
          </a:xfrm>
          <a:prstGeom prst="rect">
            <a:avLst/>
          </a:prstGeom>
        </p:spPr>
      </p:pic>
      <p:pic>
        <p:nvPicPr>
          <p:cNvPr id="4" name="Содержимое 3" descr="e601eef198cbabf204877357cc551cbb-800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0"/>
            <a:ext cx="3714776" cy="2532802"/>
          </a:xfrm>
        </p:spPr>
      </p:pic>
      <p:sp>
        <p:nvSpPr>
          <p:cNvPr id="7" name="Прямоугольник 6"/>
          <p:cNvSpPr/>
          <p:nvPr/>
        </p:nvSpPr>
        <p:spPr>
          <a:xfrm>
            <a:off x="142844" y="2571744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https://cloud.mail.ru/public/jHYq/ajUJm4u9s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727763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928934"/>
            <a:ext cx="2928958" cy="33663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6072206"/>
            <a:ext cx="3500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Видео рассказы детей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«Любимый вид спорта»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5572140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рецептов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600076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 Black" pitchFamily="34" charset="0"/>
                <a:hlinkClick r:id="rId6"/>
              </a:rPr>
              <a:t>https://rutube.ru/video/b2791cea7659958429c54352bc656a77</a:t>
            </a:r>
            <a:r>
              <a:rPr lang="en-US" sz="1000" dirty="0" smtClean="0">
                <a:latin typeface="Arial Black" pitchFamily="34" charset="0"/>
                <a:hlinkClick r:id="rId6"/>
              </a:rPr>
              <a:t>/</a:t>
            </a:r>
            <a:r>
              <a:rPr lang="ru-RU" sz="1000" dirty="0" smtClean="0">
                <a:latin typeface="Arial Black" pitchFamily="34" charset="0"/>
              </a:rPr>
              <a:t> </a:t>
            </a:r>
            <a:endParaRPr lang="ru-RU" sz="1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SzPct val="70000"/>
              <a:defRPr/>
            </a:pPr>
            <a:r>
              <a:rPr lang="ru-RU" altLang="ru-RU" sz="2800" dirty="0" smtClean="0">
                <a:latin typeface="Century Schoolbook" panose="02040604050505020304" pitchFamily="18" charset="0"/>
              </a:rPr>
              <a:t>представление детей о здоровье как о состоянии человека и о влиянии окружающей среды на здоровье человека;</a:t>
            </a:r>
          </a:p>
          <a:p>
            <a:pPr algn="just">
              <a:spcBef>
                <a:spcPts val="600"/>
              </a:spcBef>
              <a:buSzPct val="70000"/>
              <a:defRPr/>
            </a:pPr>
            <a:r>
              <a:rPr lang="ru-RU" altLang="ru-RU" sz="2800" dirty="0" smtClean="0">
                <a:latin typeface="Century Schoolbook" panose="02040604050505020304" pitchFamily="18" charset="0"/>
              </a:rPr>
              <a:t>взаимосвязь здоровья и образа жизни (знание полезных привычек и отношение детей к вредным привычкам);</a:t>
            </a:r>
          </a:p>
          <a:p>
            <a:pPr algn="just">
              <a:spcBef>
                <a:spcPts val="600"/>
              </a:spcBef>
              <a:buSzPct val="70000"/>
              <a:defRPr/>
            </a:pPr>
            <a:r>
              <a:rPr lang="ru-RU" altLang="ru-RU" sz="2800" dirty="0" smtClean="0">
                <a:latin typeface="Century Schoolbook" panose="02040604050505020304" pitchFamily="18" charset="0"/>
              </a:rPr>
              <a:t>участие в оздоровительных и закаливающих мероприятиях.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КРИТЕРИИ УРОВНЕЙ СФОРМИРОВАННОСТИ ЗДОРОВОГО ОБРАЗА ЖИЗНИУ ДЕТЕЙ СТАРШЕГО ДОШКОЛЬНОГО ВОЗРАСТА.</a:t>
            </a:r>
            <a:r>
              <a:rPr lang="ru-RU" altLang="ru-RU" sz="4400" dirty="0" smtClean="0">
                <a:solidFill>
                  <a:srgbClr val="575F6D"/>
                </a:solidFill>
                <a:latin typeface="Century Schoolbook" pitchFamily="18" charset="0"/>
              </a:rPr>
              <a:t/>
            </a:r>
            <a:br>
              <a:rPr lang="ru-RU" altLang="ru-RU" sz="4400" dirty="0" smtClean="0">
                <a:solidFill>
                  <a:srgbClr val="575F6D"/>
                </a:solidFill>
                <a:latin typeface="Century Schoolbook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УРОВНИ СФОРМИРОВАННОСТИ ЗДОРОВОГО ОБРАЗА ЖИЗНИУ ДЕТЕЙ СТАРШЕГО ДОШКОЛЬНОГО ВОЗРАСТА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xmlns="" id="{0B572558-3803-43C7-9AC8-125AEFAC4EEE}"/>
              </a:ext>
            </a:extLst>
          </p:cNvPr>
          <p:cNvGraphicFramePr>
            <a:graphicFrameLocks/>
          </p:cNvGraphicFramePr>
          <p:nvPr/>
        </p:nvGraphicFramePr>
        <p:xfrm>
          <a:off x="214282" y="1214422"/>
          <a:ext cx="8643997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815">
                  <a:extLst>
                    <a:ext uri="{9D8B030D-6E8A-4147-A177-3AD203B41FA5}">
                      <a16:colId xmlns:a16="http://schemas.microsoft.com/office/drawing/2014/main" xmlns="" val="1450068033"/>
                    </a:ext>
                  </a:extLst>
                </a:gridCol>
                <a:gridCol w="2650518">
                  <a:extLst>
                    <a:ext uri="{9D8B030D-6E8A-4147-A177-3AD203B41FA5}">
                      <a16:colId xmlns:a16="http://schemas.microsoft.com/office/drawing/2014/main" xmlns="" val="1770870481"/>
                    </a:ext>
                  </a:extLst>
                </a:gridCol>
                <a:gridCol w="2685663">
                  <a:extLst>
                    <a:ext uri="{9D8B030D-6E8A-4147-A177-3AD203B41FA5}">
                      <a16:colId xmlns:a16="http://schemas.microsoft.com/office/drawing/2014/main" xmlns="" val="1533277999"/>
                    </a:ext>
                  </a:extLst>
                </a:gridCol>
                <a:gridCol w="2161001">
                  <a:extLst>
                    <a:ext uri="{9D8B030D-6E8A-4147-A177-3AD203B41FA5}">
                      <a16:colId xmlns:a16="http://schemas.microsoft.com/office/drawing/2014/main" xmlns="" val="685141691"/>
                    </a:ext>
                  </a:extLst>
                </a:gridCol>
              </a:tblGrid>
              <a:tr h="685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Уровни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Когнитивный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компонент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Эмоционально – чувственный компонент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Поведенческий компонент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476896"/>
                  </a:ext>
                </a:extLst>
              </a:tr>
              <a:tr h="47434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Высокий 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Имеет представления о состоянии своего организма (здоровый – нездоровый, активный - пассивный, жизнерадостный – удрученный); о взаимосвязи состояния организма и состояния природы; об элементарных правилах, сохраняющих здоровье; о характеристиках состояния здоровья другого человека; о способах оказания ему помощи (вызвать врача, подать лекарства, мерить температуру). 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Проявляет интерес к своему состоянию и состоянию здоровья близких ему людей; выражает положительные эмоции к процессу оздоровления; сопереживает и сочувствует состоянию здоровья близких ему людей; заботиться о своем здоровье и здоровье близких ему людей. 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Оказывает посильную помощь себе и близким людям в ситуации неблагополучного состояния здоровья; использует элементарные способы ухода за собой и поддержания своего здоровья; регулирует свое поведение правилами, направленные на сохранение своего здоровья.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5403" marR="45403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723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xmlns="" id="{64AAAFE7-E844-4603-B52D-12A43AFEDB57}"/>
              </a:ext>
            </a:extLst>
          </p:cNvPr>
          <p:cNvGraphicFramePr>
            <a:graphicFrameLocks/>
          </p:cNvGraphicFramePr>
          <p:nvPr/>
        </p:nvGraphicFramePr>
        <p:xfrm>
          <a:off x="285720" y="142852"/>
          <a:ext cx="8501122" cy="650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63">
                  <a:extLst>
                    <a:ext uri="{9D8B030D-6E8A-4147-A177-3AD203B41FA5}">
                      <a16:colId xmlns:a16="http://schemas.microsoft.com/office/drawing/2014/main" xmlns="" val="4188745566"/>
                    </a:ext>
                  </a:extLst>
                </a:gridCol>
                <a:gridCol w="2459742">
                  <a:extLst>
                    <a:ext uri="{9D8B030D-6E8A-4147-A177-3AD203B41FA5}">
                      <a16:colId xmlns:a16="http://schemas.microsoft.com/office/drawing/2014/main" xmlns="" val="2184128734"/>
                    </a:ext>
                  </a:extLst>
                </a:gridCol>
                <a:gridCol w="2604237">
                  <a:extLst>
                    <a:ext uri="{9D8B030D-6E8A-4147-A177-3AD203B41FA5}">
                      <a16:colId xmlns:a16="http://schemas.microsoft.com/office/drawing/2014/main" xmlns="" val="2860112066"/>
                    </a:ext>
                  </a:extLst>
                </a:gridCol>
                <a:gridCol w="2125280">
                  <a:extLst>
                    <a:ext uri="{9D8B030D-6E8A-4147-A177-3AD203B41FA5}">
                      <a16:colId xmlns:a16="http://schemas.microsoft.com/office/drawing/2014/main" xmlns="" val="3404330385"/>
                    </a:ext>
                  </a:extLst>
                </a:gridCol>
              </a:tblGrid>
              <a:tr h="65008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97" marR="4539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некоторые представления о состоянии своего организма (активный - пассивный, жизнерадостный – удрученный) и о признаках неблагополучного состояния здоровья другого человека (усталость, недомогание); знает некоторые правила сохраняющие свое здоровье и способы оказания помощи себе и близким людям в ситуации неблагополучного состояния здоровья.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97" marR="4539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проявляет интерес к своему состоянию и состоянию здоровья близких ему людей; не адекватно относиться к процессу оздоровления; сопереживает состоянию близких ему людей, но не оказывает помощь себе и близким ему людям даже в конкретных ситуациях неблагополучного состояния своего организма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97" marR="45397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Проявляет опыт сохранения здоровья лишь в совместной со взрослым деятельности: при напоминании взрослого оказывает посильную помощь себе и близким людям в ситуации неблагополучного состояния здоровья; использует элементарные способы ухода за собой и поддержания своего здоровья.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97" marR="45397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040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571</TotalTime>
  <Words>525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Chart</vt:lpstr>
      <vt:lpstr>Слайд 1</vt:lpstr>
      <vt:lpstr>Триединый союз</vt:lpstr>
      <vt:lpstr>Слайд 3</vt:lpstr>
      <vt:lpstr>Слайд 4</vt:lpstr>
      <vt:lpstr>Слайд 5</vt:lpstr>
      <vt:lpstr>Слайд 6</vt:lpstr>
      <vt:lpstr>  КРИТЕРИИ УРОВНЕЙ СФОРМИРОВАННОСТИ ЗДОРОВОГО ОБРАЗА ЖИЗНИУ ДЕТЕЙ СТАРШЕГО ДОШКОЛЬНОГО ВОЗРАСТА. </vt:lpstr>
      <vt:lpstr>УРОВНИ СФОРМИРОВАННОСТИ ЗДОРОВОГО ОБРАЗА ЖИЗНИУ ДЕТЕЙ СТАРШЕГО ДОШКОЛЬНОГО ВОЗРАСТА</vt:lpstr>
      <vt:lpstr>Слайд 9</vt:lpstr>
      <vt:lpstr>Слайд 10</vt:lpstr>
      <vt:lpstr>КОЛИЧЕСТВЕННЫЕ РЕЗУЛЬТАТЫ  УРОВНЯ СФОРМИРОВАННОСТИ ЗДОРОВОГО ОБРАЗА ЖИЗНИ У ДЕТЕЙ</vt:lpstr>
      <vt:lpstr>СРАВНИТЕЛЬНЫЕ КОЛИЧЕСТВЕННЫЕ РЕЗУЛЬТАТЫ  УРОВНЯ СФОРМИРОВАННОСТИ ЗДОРОВОГО ОБРАЗА ЖИЗНИ У ДЕТЕЙ</vt:lpstr>
      <vt:lpstr>Слайд 13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48</cp:revision>
  <dcterms:created xsi:type="dcterms:W3CDTF">2022-11-16T07:01:18Z</dcterms:created>
  <dcterms:modified xsi:type="dcterms:W3CDTF">2022-11-17T14:35:14Z</dcterms:modified>
</cp:coreProperties>
</file>